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536" r:id="rId3"/>
    <p:sldId id="555" r:id="rId4"/>
    <p:sldId id="556" r:id="rId5"/>
    <p:sldId id="544" r:id="rId6"/>
    <p:sldId id="546" r:id="rId7"/>
    <p:sldId id="551" r:id="rId8"/>
    <p:sldId id="557" r:id="rId9"/>
    <p:sldId id="552" r:id="rId10"/>
    <p:sldId id="553" r:id="rId11"/>
    <p:sldId id="554" r:id="rId12"/>
    <p:sldId id="558" r:id="rId13"/>
    <p:sldId id="559" r:id="rId14"/>
    <p:sldId id="56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snapToGrid="0">
      <p:cViewPr>
        <p:scale>
          <a:sx n="76" d="100"/>
          <a:sy n="76" d="100"/>
        </p:scale>
        <p:origin x="45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3/6/2018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3/6/2018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3/6/2018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3/6/2018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smtClean="0"/>
              <a:t>Welkom Havo/vwo 3.</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596901" y="0"/>
            <a:ext cx="9425404" cy="6718299"/>
          </a:xfrm>
        </p:spPr>
        <p:txBody>
          <a:bodyPr>
            <a:noAutofit/>
          </a:bodyPr>
          <a:lstStyle/>
          <a:p>
            <a:r>
              <a:rPr lang="nl-NL" sz="2200" dirty="0" smtClean="0"/>
              <a:t>1a) werknemersverzekeringen = werknemers, volksverzekeringen voor iedereen.</a:t>
            </a:r>
          </a:p>
          <a:p>
            <a:r>
              <a:rPr lang="nl-NL" sz="2200" dirty="0" smtClean="0"/>
              <a:t>1b) alleen als je een baan hebt kan je werkloos worden, ziek worden waardoor je niet naar werk kan. Het is voor dekking van inkomen verlies, heb je geen inkomen kan je dat inkomen niet verliezen.</a:t>
            </a:r>
          </a:p>
          <a:p>
            <a:r>
              <a:rPr lang="nl-NL" sz="2200" dirty="0" smtClean="0"/>
              <a:t>1c) </a:t>
            </a:r>
          </a:p>
          <a:p>
            <a:r>
              <a:rPr lang="nl-NL" sz="2200" dirty="0" smtClean="0"/>
              <a:t>AWBZ 		Volk</a:t>
            </a:r>
          </a:p>
          <a:p>
            <a:r>
              <a:rPr lang="nl-NL" sz="2200" dirty="0" smtClean="0"/>
              <a:t>AOW		volk</a:t>
            </a:r>
          </a:p>
          <a:p>
            <a:r>
              <a:rPr lang="nl-NL" sz="2200" dirty="0" smtClean="0"/>
              <a:t>WIA			werknemer</a:t>
            </a:r>
          </a:p>
          <a:p>
            <a:r>
              <a:rPr lang="nl-NL" sz="2200" dirty="0" smtClean="0"/>
              <a:t>WAO			werknemer (oude naam voor WIA)</a:t>
            </a:r>
          </a:p>
          <a:p>
            <a:r>
              <a:rPr lang="nl-NL" sz="2200" dirty="0" smtClean="0"/>
              <a:t>WW			werknemer</a:t>
            </a:r>
          </a:p>
          <a:p>
            <a:r>
              <a:rPr lang="nl-NL" sz="2200" dirty="0" smtClean="0"/>
              <a:t>A	algemene kinderbijslagswet (AKW)</a:t>
            </a:r>
          </a:p>
          <a:p>
            <a:r>
              <a:rPr lang="nl-NL" sz="2200" dirty="0" smtClean="0"/>
              <a:t>B	algemene ouderdomswe</a:t>
            </a:r>
            <a:r>
              <a:rPr lang="nl-NL" sz="2200" dirty="0" smtClean="0"/>
              <a:t>t (AOW)</a:t>
            </a:r>
          </a:p>
          <a:p>
            <a:r>
              <a:rPr lang="nl-NL" sz="2200" dirty="0" smtClean="0"/>
              <a:t>C	wet werk en inkomen naar arbeidsvermogen (WIA)</a:t>
            </a:r>
          </a:p>
          <a:p>
            <a:r>
              <a:rPr lang="nl-NL" sz="2200" dirty="0" smtClean="0"/>
              <a:t>D	algemene nabestaande wet (</a:t>
            </a:r>
            <a:r>
              <a:rPr lang="nl-NL" sz="2200" dirty="0" err="1" smtClean="0"/>
              <a:t>Anw</a:t>
            </a:r>
            <a:r>
              <a:rPr lang="nl-NL" sz="2200" dirty="0" smtClean="0"/>
              <a:t>)</a:t>
            </a:r>
          </a:p>
          <a:p>
            <a:r>
              <a:rPr lang="nl-NL" sz="2200" dirty="0" smtClean="0"/>
              <a:t>E 	werkloosheidswet (WW)</a:t>
            </a:r>
            <a:endParaRPr lang="nl-NL" sz="2200" dirty="0"/>
          </a:p>
        </p:txBody>
      </p:sp>
    </p:spTree>
    <p:extLst>
      <p:ext uri="{BB962C8B-B14F-4D97-AF65-F5344CB8AC3E}">
        <p14:creationId xmlns:p14="http://schemas.microsoft.com/office/powerpoint/2010/main" val="3012770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596901" y="127000"/>
            <a:ext cx="8677102" cy="5914363"/>
          </a:xfrm>
        </p:spPr>
        <p:txBody>
          <a:bodyPr>
            <a:noAutofit/>
          </a:bodyPr>
          <a:lstStyle/>
          <a:p>
            <a:r>
              <a:rPr lang="nl-NL" sz="2500" dirty="0" smtClean="0"/>
              <a:t>3a</a:t>
            </a:r>
            <a:r>
              <a:rPr lang="nl-NL" sz="2500" dirty="0" smtClean="0"/>
              <a:t>)</a:t>
            </a:r>
          </a:p>
          <a:p>
            <a:r>
              <a:rPr lang="nl-NL" sz="2500" dirty="0" smtClean="0"/>
              <a:t>Algemene kinderbijslagswet (AKW)</a:t>
            </a:r>
          </a:p>
          <a:p>
            <a:r>
              <a:rPr lang="nl-NL" sz="2500" dirty="0" smtClean="0"/>
              <a:t>Wet werk en inkomen naar arbeidsvermogen (WIA)</a:t>
            </a:r>
          </a:p>
          <a:p>
            <a:r>
              <a:rPr lang="nl-NL" sz="2500" dirty="0" smtClean="0"/>
              <a:t>Algemene ouderdomswet (AOW)</a:t>
            </a:r>
          </a:p>
          <a:p>
            <a:r>
              <a:rPr lang="nl-NL" sz="2500" dirty="0" smtClean="0"/>
              <a:t>Algemene wet bijzondere ziektekosten (AWBZ)</a:t>
            </a:r>
          </a:p>
          <a:p>
            <a:r>
              <a:rPr lang="nl-NL" sz="2500" dirty="0" smtClean="0"/>
              <a:t>4a)</a:t>
            </a:r>
          </a:p>
          <a:p>
            <a:r>
              <a:rPr lang="nl-NL" sz="2500" dirty="0" smtClean="0"/>
              <a:t>Iedereen heeft er recht op, ook als je niet hebt gewerkt</a:t>
            </a:r>
          </a:p>
          <a:p>
            <a:r>
              <a:rPr lang="nl-NL" sz="2500" dirty="0" smtClean="0"/>
              <a:t>4b)</a:t>
            </a:r>
          </a:p>
          <a:p>
            <a:r>
              <a:rPr lang="nl-NL" sz="2500" dirty="0" smtClean="0"/>
              <a:t>Via de belastingen (de werkende betalen hiervoor)</a:t>
            </a:r>
          </a:p>
          <a:p>
            <a:r>
              <a:rPr lang="nl-NL" sz="2500" dirty="0" smtClean="0"/>
              <a:t>4c)</a:t>
            </a:r>
          </a:p>
          <a:p>
            <a:r>
              <a:rPr lang="nl-NL" sz="2500" dirty="0" smtClean="0"/>
              <a:t>Meer mensen maken er gebruik van, behandelingen zijn duurder geworden</a:t>
            </a:r>
          </a:p>
          <a:p>
            <a:r>
              <a:rPr lang="nl-NL" sz="2500" dirty="0" smtClean="0"/>
              <a:t>4d) als iedereen voor zichzelf betaald dan draaien we er met ze alle voor op, en niet alleen de belastingbetaler. </a:t>
            </a:r>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952104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Manieren van financieren:</a:t>
            </a:r>
            <a:br>
              <a:rPr lang="nl-NL" dirty="0" smtClean="0"/>
            </a:br>
            <a:endParaRPr lang="nl-NL" dirty="0"/>
          </a:p>
        </p:txBody>
      </p:sp>
      <p:sp>
        <p:nvSpPr>
          <p:cNvPr id="3" name="Tijdelijke aanduiding voor inhoud 2"/>
          <p:cNvSpPr>
            <a:spLocks noGrp="1"/>
          </p:cNvSpPr>
          <p:nvPr>
            <p:ph idx="1"/>
          </p:nvPr>
        </p:nvSpPr>
        <p:spPr>
          <a:xfrm>
            <a:off x="677334" y="1092200"/>
            <a:ext cx="8596668" cy="4949163"/>
          </a:xfrm>
        </p:spPr>
        <p:txBody>
          <a:bodyPr>
            <a:noAutofit/>
          </a:bodyPr>
          <a:lstStyle/>
          <a:p>
            <a:r>
              <a:rPr lang="nl-NL" sz="2500" dirty="0" smtClean="0"/>
              <a:t>Kapitaaldekkingsstelsel : iedereen betaald voor zichzelf voor later, zoals je spaart voor je pensioen bijvoorbeeld</a:t>
            </a:r>
          </a:p>
          <a:p>
            <a:r>
              <a:rPr lang="nl-NL" sz="2500" dirty="0" smtClean="0"/>
              <a:t>Omslagstelsel: de actieve (werkende) betalen voor de inactieve (niet werkende) via belastingen. Zoals de AOW wordt </a:t>
            </a:r>
            <a:r>
              <a:rPr lang="nl-NL" sz="2500" dirty="0" err="1" smtClean="0"/>
              <a:t>gefinanceerd</a:t>
            </a:r>
            <a:r>
              <a:rPr lang="nl-NL" sz="2500" dirty="0" smtClean="0"/>
              <a:t>.</a:t>
            </a:r>
          </a:p>
          <a:p>
            <a:r>
              <a:rPr lang="nl-NL" sz="2500" dirty="0" smtClean="0"/>
              <a:t>Vergrijzing: er komen steeds meer AOW gerechtigde bij.</a:t>
            </a:r>
          </a:p>
          <a:p>
            <a:r>
              <a:rPr lang="nl-NL" sz="2500" dirty="0" smtClean="0"/>
              <a:t>Waarom problemen voor het omslagstelsel.</a:t>
            </a:r>
          </a:p>
          <a:p>
            <a:r>
              <a:rPr lang="nl-NL" sz="2500" dirty="0" smtClean="0"/>
              <a:t>Het aantal actieve (werkende) neemt af omdat er allemaal mensen met pensioen gaan, en het aantal inactieve neemt toe (niet werkende) omdat ze met pensioen gaan.</a:t>
            </a:r>
          </a:p>
          <a:p>
            <a:r>
              <a:rPr lang="nl-NL" sz="2500" dirty="0" smtClean="0"/>
              <a:t>Cq minder mensen moeten voor meer mensen betalen, dat is een probleem.</a:t>
            </a:r>
          </a:p>
          <a:p>
            <a:endParaRPr lang="nl-NL" sz="2500" dirty="0"/>
          </a:p>
        </p:txBody>
      </p:sp>
    </p:spTree>
    <p:extLst>
      <p:ext uri="{BB962C8B-B14F-4D97-AF65-F5344CB8AC3E}">
        <p14:creationId xmlns:p14="http://schemas.microsoft.com/office/powerpoint/2010/main" val="2467692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2979" y="216568"/>
            <a:ext cx="9889957" cy="1713832"/>
          </a:xfrm>
        </p:spPr>
        <p:txBody>
          <a:bodyPr>
            <a:normAutofit fontScale="90000"/>
          </a:bodyPr>
          <a:lstStyle/>
          <a:p>
            <a:r>
              <a:rPr lang="nl-NL" dirty="0" smtClean="0"/>
              <a:t>Lees </a:t>
            </a:r>
            <a:r>
              <a:rPr lang="nl-NL" dirty="0" smtClean="0"/>
              <a:t>3.3D omslagstelsel, kapitaaldekkingsstelsel en de vergrijzing en maak opgave 1 </a:t>
            </a:r>
            <a:r>
              <a:rPr lang="nl-NL" dirty="0" err="1" smtClean="0"/>
              <a:t>tm</a:t>
            </a:r>
            <a:r>
              <a:rPr lang="nl-NL" dirty="0" smtClean="0"/>
              <a:t> 3</a:t>
            </a:r>
            <a:endParaRPr lang="nl-NL" dirty="0"/>
          </a:p>
        </p:txBody>
      </p:sp>
      <p:sp>
        <p:nvSpPr>
          <p:cNvPr id="3" name="Tijdelijke aanduiding voor inhoud 2"/>
          <p:cNvSpPr>
            <a:spLocks noGrp="1"/>
          </p:cNvSpPr>
          <p:nvPr>
            <p:ph idx="1"/>
          </p:nvPr>
        </p:nvSpPr>
        <p:spPr>
          <a:xfrm>
            <a:off x="218933" y="1315340"/>
            <a:ext cx="7340958" cy="4829577"/>
          </a:xfrm>
        </p:spPr>
        <p:txBody>
          <a:bodyPr>
            <a:normAutofit/>
          </a:bodyPr>
          <a:lstStyle/>
          <a:p>
            <a:pPr marL="0" indent="0">
              <a:buNone/>
            </a:pPr>
            <a:r>
              <a:rPr lang="nl-NL" sz="2500" dirty="0" smtClean="0"/>
              <a:t>10 </a:t>
            </a:r>
            <a:r>
              <a:rPr lang="nl-NL" sz="2500" dirty="0" smtClean="0"/>
              <a:t>minuten de tijd.</a:t>
            </a:r>
          </a:p>
          <a:p>
            <a:pPr marL="0" indent="0">
              <a:buNone/>
            </a:pPr>
            <a:r>
              <a:rPr lang="nl-NL" sz="2500" dirty="0" smtClean="0"/>
              <a:t>Eerder klaar?</a:t>
            </a:r>
          </a:p>
          <a:p>
            <a:pPr marL="0" indent="0">
              <a:buNone/>
            </a:pPr>
            <a:r>
              <a:rPr lang="nl-NL" sz="2500" dirty="0" smtClean="0"/>
              <a:t>Goed werk!, </a:t>
            </a:r>
            <a:r>
              <a:rPr lang="nl-NL" sz="2500" dirty="0" smtClean="0"/>
              <a:t>je bent klaar voor vandaag.</a:t>
            </a:r>
          </a:p>
          <a:p>
            <a:pPr marL="0" indent="0">
              <a:buNone/>
            </a:pPr>
            <a:r>
              <a:rPr lang="nl-NL" sz="2500" dirty="0" smtClean="0"/>
              <a:t>Spreken zo gedeelte na.</a:t>
            </a:r>
          </a:p>
          <a:p>
            <a:pPr marL="0" indent="0">
              <a:buNone/>
            </a:pPr>
            <a:endParaRPr lang="nl-NL" sz="2500" dirty="0"/>
          </a:p>
          <a:p>
            <a:pPr marL="0" indent="0">
              <a:buNone/>
            </a:pP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77785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558800" y="152400"/>
            <a:ext cx="8715202" cy="5888963"/>
          </a:xfrm>
        </p:spPr>
        <p:txBody>
          <a:bodyPr>
            <a:noAutofit/>
          </a:bodyPr>
          <a:lstStyle/>
          <a:p>
            <a:r>
              <a:rPr lang="nl-NL" sz="2400" dirty="0" smtClean="0"/>
              <a:t>1a) De actieve (werkende) betalen voor de inactieve (niet werkende) via belastingen.</a:t>
            </a:r>
          </a:p>
          <a:p>
            <a:r>
              <a:rPr lang="nl-NL" sz="2400" dirty="0" smtClean="0"/>
              <a:t>1b) de sterkste schouders dragen de zwaarste lasten, ook mensen die nooit kunnen werken wordt voor gezorgd.</a:t>
            </a:r>
          </a:p>
          <a:p>
            <a:r>
              <a:rPr lang="nl-NL" sz="2400" dirty="0" smtClean="0"/>
              <a:t>1c) iedereen betaald voor zichzelf voor later.</a:t>
            </a:r>
          </a:p>
          <a:p>
            <a:r>
              <a:rPr lang="nl-NL" sz="2400" dirty="0" smtClean="0"/>
              <a:t>1d) het maakt niet uit hoe de verhouding tussen de werkende en niet werkende is als iedereen voor zichzelf betaald</a:t>
            </a:r>
          </a:p>
          <a:p>
            <a:r>
              <a:rPr lang="nl-NL" sz="2400" dirty="0" smtClean="0"/>
              <a:t>2) er komen steeds meer AOW gerechtigden, steeds meer mensen gaan met pensioen.</a:t>
            </a:r>
          </a:p>
          <a:p>
            <a:r>
              <a:rPr lang="nl-NL" sz="2400" dirty="0" smtClean="0"/>
              <a:t>De premies moeten omhoog (we moeten met minder mensen meer gaan verdienen) of de uitkeringen moeten omlaag (we verdienen niet genoeg om iedereen een hoge uitkering te geven)</a:t>
            </a:r>
          </a:p>
          <a:p>
            <a:r>
              <a:rPr lang="nl-NL" sz="2400" dirty="0" smtClean="0"/>
              <a:t>Bijvoorbeeld: AOW gerechtigde leeftijd verhogen, zo blijven mensen langer actief.</a:t>
            </a:r>
          </a:p>
          <a:p>
            <a:endParaRPr lang="nl-NL" sz="2400" dirty="0"/>
          </a:p>
        </p:txBody>
      </p:sp>
    </p:spTree>
    <p:extLst>
      <p:ext uri="{BB962C8B-B14F-4D97-AF65-F5344CB8AC3E}">
        <p14:creationId xmlns:p14="http://schemas.microsoft.com/office/powerpoint/2010/main" val="285927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a:xfrm>
            <a:off x="677334" y="2196684"/>
            <a:ext cx="8596668" cy="3880773"/>
          </a:xfrm>
        </p:spPr>
        <p:txBody>
          <a:bodyPr>
            <a:normAutofit/>
          </a:bodyPr>
          <a:lstStyle/>
          <a:p>
            <a:r>
              <a:rPr lang="nl-NL" sz="2500" dirty="0" smtClean="0"/>
              <a:t>nabespreken </a:t>
            </a:r>
            <a:r>
              <a:rPr lang="nl-NL" sz="2500" dirty="0" smtClean="0"/>
              <a:t>3.3B bestaansreden van collectieve verzekeringen.</a:t>
            </a:r>
            <a:endParaRPr lang="nl-NL" sz="2500" dirty="0" smtClean="0"/>
          </a:p>
          <a:p>
            <a:r>
              <a:rPr lang="nl-NL" sz="2500" dirty="0" smtClean="0"/>
              <a:t>3.3C werknemersverzekeringen en volksverzekeringen.</a:t>
            </a:r>
          </a:p>
          <a:p>
            <a:r>
              <a:rPr lang="nl-NL" sz="2500" dirty="0" smtClean="0"/>
              <a:t>Indien we er aan toekomen anders volgende week</a:t>
            </a:r>
          </a:p>
          <a:p>
            <a:r>
              <a:rPr lang="nl-NL" sz="2500" dirty="0" smtClean="0"/>
              <a:t>3.3D omslagstelsel, kapitaaldekkingsstelsel en vergrijzing.</a:t>
            </a:r>
          </a:p>
          <a:p>
            <a:endParaRPr lang="nl-NL" sz="2500" dirty="0" smtClean="0"/>
          </a:p>
          <a:p>
            <a:endParaRPr lang="nl-NL" sz="2500" dirty="0" smtClean="0"/>
          </a:p>
        </p:txBody>
      </p:sp>
    </p:spTree>
    <p:extLst>
      <p:ext uri="{BB962C8B-B14F-4D97-AF65-F5344CB8AC3E}">
        <p14:creationId xmlns:p14="http://schemas.microsoft.com/office/powerpoint/2010/main" val="2574470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25641" y="385011"/>
            <a:ext cx="9396663" cy="5656351"/>
          </a:xfrm>
        </p:spPr>
        <p:txBody>
          <a:bodyPr>
            <a:noAutofit/>
          </a:bodyPr>
          <a:lstStyle/>
          <a:p>
            <a:r>
              <a:rPr lang="nl-NL" sz="2200" dirty="0" smtClean="0"/>
              <a:t>1a)  we helpen elkaar wanneer andere dat nodig hebben.</a:t>
            </a:r>
          </a:p>
          <a:p>
            <a:r>
              <a:rPr lang="nl-NL" sz="2200" dirty="0" smtClean="0"/>
              <a:t>1b) ze hebben een sociaal karakter, we verzekeren niet alleen onszelf maar ook elkaar.</a:t>
            </a:r>
          </a:p>
          <a:p>
            <a:r>
              <a:rPr lang="nl-NL" sz="2200" dirty="0" smtClean="0"/>
              <a:t>1c) omdat anders er risico selectie plaats vind, mensen die de kans groot schatten dat ze er zelf geen gebruik van gaan maken gaan zich niet verzekeren.</a:t>
            </a:r>
          </a:p>
          <a:p>
            <a:r>
              <a:rPr lang="nl-NL" sz="2200" dirty="0" smtClean="0"/>
              <a:t>Plus! Mensen zijn niet solidair, alleen als we ze dwingen.</a:t>
            </a:r>
          </a:p>
          <a:p>
            <a:r>
              <a:rPr lang="nl-NL" sz="2200" dirty="0" smtClean="0"/>
              <a:t>2a) ze voorkomen dat mensen met gezondheidsproblemen dit niet kunnen laten behandelen aangezien ze er nu voor verzekerd zijn.</a:t>
            </a:r>
          </a:p>
          <a:p>
            <a:r>
              <a:rPr lang="nl-NL" sz="2200" dirty="0" smtClean="0"/>
              <a:t>2b) de ouders hebben een bepaald hoeveelheid bestaanszekerheid door uitkeringen zodat hun kinderen naar school kunnen </a:t>
            </a:r>
            <a:r>
              <a:rPr lang="nl-NL" sz="2200" dirty="0" err="1" smtClean="0"/>
              <a:t>ipv</a:t>
            </a:r>
            <a:r>
              <a:rPr lang="nl-NL" sz="2200" dirty="0" smtClean="0"/>
              <a:t> zwart gaan werken e.d.</a:t>
            </a:r>
          </a:p>
          <a:p>
            <a:r>
              <a:rPr lang="nl-NL" sz="2200" dirty="0" smtClean="0"/>
              <a:t>2c) niet alleen slechte risico’s maar ook goede risico’s verzekeren zich (aangezien het verplicht is) hierdoor zijn de kosten van de slechte risico’s niet alleen betaald door de slechte maar ook door de goede risico’s dus gemiddeld minder per persoon.</a:t>
            </a:r>
            <a:endParaRPr lang="nl-NL" sz="2200" dirty="0"/>
          </a:p>
        </p:txBody>
      </p:sp>
    </p:spTree>
    <p:extLst>
      <p:ext uri="{BB962C8B-B14F-4D97-AF65-F5344CB8AC3E}">
        <p14:creationId xmlns:p14="http://schemas.microsoft.com/office/powerpoint/2010/main" val="3937053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01579" y="228601"/>
            <a:ext cx="8672423" cy="5812762"/>
          </a:xfrm>
        </p:spPr>
        <p:txBody>
          <a:bodyPr>
            <a:noAutofit/>
          </a:bodyPr>
          <a:lstStyle/>
          <a:p>
            <a:r>
              <a:rPr lang="nl-NL" sz="2500" dirty="0" smtClean="0"/>
              <a:t>3a) om mensen onder de armoedegrens van eten te voorzien.</a:t>
            </a:r>
          </a:p>
          <a:p>
            <a:r>
              <a:rPr lang="nl-NL" sz="2500" dirty="0" smtClean="0"/>
              <a:t>3b) mensen die bereid zijn andere te helpen kunnen geld/voedsel geven aan de voedsel bank, zo zorgen we voor elkaar</a:t>
            </a:r>
          </a:p>
          <a:p>
            <a:r>
              <a:rPr lang="nl-NL" sz="2500" dirty="0" smtClean="0"/>
              <a:t>4a) vanuit alle premies van alle mensen worden mensen zonder inkomen en zonder ooit gewerkt te hebben betaald.</a:t>
            </a:r>
          </a:p>
          <a:p>
            <a:r>
              <a:rPr lang="nl-NL" sz="2500" dirty="0" smtClean="0"/>
              <a:t>4b) hoe meer geld je hebt, hoe meer dingen je kan doen, hoe meer je je met andere kan mengen</a:t>
            </a:r>
          </a:p>
          <a:p>
            <a:r>
              <a:rPr lang="nl-NL" sz="2500" dirty="0" smtClean="0"/>
              <a:t>4c) de uitkeringen zijn niet heel erg hoog, ook hebben mensen die recht hebben op deze uitkeringen vaak last van verslavingen waar veel geld naar toe gaat (roken/drugs/drank) hierdoor houden ze weinig geld over voor andere zaken.</a:t>
            </a:r>
          </a:p>
          <a:p>
            <a:endParaRPr lang="nl-NL" sz="2500" dirty="0"/>
          </a:p>
        </p:txBody>
      </p:sp>
    </p:spTree>
    <p:extLst>
      <p:ext uri="{BB962C8B-B14F-4D97-AF65-F5344CB8AC3E}">
        <p14:creationId xmlns:p14="http://schemas.microsoft.com/office/powerpoint/2010/main" val="2291764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Terugblik vorige les:</a:t>
            </a:r>
            <a:br>
              <a:rPr lang="nl-NL" dirty="0" smtClean="0"/>
            </a:br>
            <a:r>
              <a:rPr lang="nl-NL" dirty="0" smtClean="0"/>
              <a:t>aantal belangrijke begrippen/zaken.</a:t>
            </a:r>
            <a:endParaRPr lang="nl-NL" dirty="0"/>
          </a:p>
        </p:txBody>
      </p:sp>
      <p:sp>
        <p:nvSpPr>
          <p:cNvPr id="3" name="Tijdelijke aanduiding voor inhoud 2"/>
          <p:cNvSpPr>
            <a:spLocks noGrp="1"/>
          </p:cNvSpPr>
          <p:nvPr>
            <p:ph idx="1"/>
          </p:nvPr>
        </p:nvSpPr>
        <p:spPr>
          <a:xfrm>
            <a:off x="96253" y="1672390"/>
            <a:ext cx="10491535" cy="5017168"/>
          </a:xfrm>
        </p:spPr>
        <p:txBody>
          <a:bodyPr>
            <a:noAutofit/>
          </a:bodyPr>
          <a:lstStyle/>
          <a:p>
            <a:r>
              <a:rPr lang="nl-NL" sz="2100" dirty="0" smtClean="0"/>
              <a:t>Risico-aversie: de voorkeur voor het ontwijken van risico’s. </a:t>
            </a:r>
          </a:p>
          <a:p>
            <a:r>
              <a:rPr lang="nl-NL" sz="2100" dirty="0" smtClean="0"/>
              <a:t>Wanneer betaalbaar en nodig geacht, kan risico aversie de reden zijn voor verzekeren.</a:t>
            </a:r>
          </a:p>
          <a:p>
            <a:r>
              <a:rPr lang="nl-NL" sz="2100" dirty="0" smtClean="0"/>
              <a:t>Premie voor kosten dekken van de schade = kans op schade * gemiddelde schade </a:t>
            </a:r>
          </a:p>
          <a:p>
            <a:r>
              <a:rPr lang="nl-NL" sz="2100" dirty="0" smtClean="0"/>
              <a:t>Waarom premie vaak iets hoger? Moeten ook winst maken en hebben andere kosten (personeel, huur, administratie).</a:t>
            </a:r>
          </a:p>
          <a:p>
            <a:r>
              <a:rPr lang="nl-NL" sz="2100" dirty="0" smtClean="0"/>
              <a:t>Eigen risico = bij schade moet je zelf een gedeelte betalen.</a:t>
            </a:r>
          </a:p>
          <a:p>
            <a:r>
              <a:rPr lang="nl-NL" sz="2100" dirty="0" smtClean="0"/>
              <a:t>Waarom handig: voorkomt dat verzekerde heel onvoorzichtig met hun spullen omgaan.</a:t>
            </a:r>
          </a:p>
          <a:p>
            <a:r>
              <a:rPr lang="nl-NL" sz="2100" dirty="0" smtClean="0"/>
              <a:t>Eigen risico verlaagt de premie, waarom?</a:t>
            </a:r>
          </a:p>
          <a:p>
            <a:r>
              <a:rPr lang="nl-NL" sz="2100" dirty="0" smtClean="0"/>
              <a:t>Het verlaagt de gemiddelde schade voor de verzekeraar.</a:t>
            </a:r>
          </a:p>
          <a:p>
            <a:r>
              <a:rPr lang="nl-NL" sz="2100" dirty="0" smtClean="0"/>
              <a:t>Was de gemiddelde schade 400, het eigen risico 50, dan is de gemiddelde schade voor de verzekeraar 400-50 = 350.</a:t>
            </a:r>
            <a:endParaRPr lang="nl-NL" sz="2100" dirty="0"/>
          </a:p>
        </p:txBody>
      </p:sp>
    </p:spTree>
    <p:extLst>
      <p:ext uri="{BB962C8B-B14F-4D97-AF65-F5344CB8AC3E}">
        <p14:creationId xmlns:p14="http://schemas.microsoft.com/office/powerpoint/2010/main" val="3767336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3" y="180304"/>
            <a:ext cx="8596669" cy="1750096"/>
          </a:xfrm>
        </p:spPr>
        <p:txBody>
          <a:bodyPr/>
          <a:lstStyle/>
          <a:p>
            <a:r>
              <a:rPr lang="nl-NL" dirty="0" smtClean="0"/>
              <a:t>Particuliere en sociale verzekeringen.</a:t>
            </a:r>
            <a:endParaRPr lang="nl-NL" dirty="0"/>
          </a:p>
        </p:txBody>
      </p:sp>
      <p:sp>
        <p:nvSpPr>
          <p:cNvPr id="3" name="Tijdelijke aanduiding voor inhoud 2"/>
          <p:cNvSpPr>
            <a:spLocks noGrp="1"/>
          </p:cNvSpPr>
          <p:nvPr>
            <p:ph idx="1"/>
          </p:nvPr>
        </p:nvSpPr>
        <p:spPr>
          <a:xfrm>
            <a:off x="677333" y="862885"/>
            <a:ext cx="9986373" cy="5178477"/>
          </a:xfrm>
        </p:spPr>
        <p:txBody>
          <a:bodyPr>
            <a:noAutofit/>
          </a:bodyPr>
          <a:lstStyle/>
          <a:p>
            <a:r>
              <a:rPr lang="nl-NL" sz="2500" dirty="0" smtClean="0"/>
              <a:t>Particuliere verzekeringen:</a:t>
            </a:r>
          </a:p>
          <a:p>
            <a:r>
              <a:rPr lang="nl-NL" sz="2500" dirty="0" smtClean="0"/>
              <a:t>Niet verplichten verzekeringen, kies je zelf voor, verzekeringsmaatschappijen kunnen je weigeren.</a:t>
            </a:r>
          </a:p>
          <a:p>
            <a:r>
              <a:rPr lang="nl-NL" sz="2500" dirty="0" smtClean="0"/>
              <a:t>Voorbeelden?</a:t>
            </a:r>
            <a:br>
              <a:rPr lang="nl-NL" sz="2500" dirty="0" smtClean="0"/>
            </a:br>
            <a:r>
              <a:rPr lang="nl-NL" sz="2500" dirty="0" smtClean="0"/>
              <a:t>Brand, fiets, telefoonverzekering. </a:t>
            </a:r>
          </a:p>
          <a:p>
            <a:r>
              <a:rPr lang="nl-NL" sz="2500" dirty="0" smtClean="0"/>
              <a:t>Bedrag wordt bepaald door het risico wat mensen lopen. (gemiddelde kosten van de schade * kans op schade)</a:t>
            </a:r>
          </a:p>
          <a:p>
            <a:r>
              <a:rPr lang="nl-NL" sz="2500" dirty="0" smtClean="0"/>
              <a:t>Sociale verzekeringen.</a:t>
            </a:r>
          </a:p>
          <a:p>
            <a:r>
              <a:rPr lang="nl-NL" sz="2500" dirty="0" smtClean="0"/>
              <a:t>Verplicht gesteld door de overheid, verzekeringsmaatschappijen (de overheid vaak) kunnen niemand weigeren.</a:t>
            </a:r>
          </a:p>
          <a:p>
            <a:r>
              <a:rPr lang="nl-NL" sz="2500" dirty="0" smtClean="0"/>
              <a:t>Voorbeelden?</a:t>
            </a:r>
          </a:p>
          <a:p>
            <a:r>
              <a:rPr lang="nl-NL" sz="2500" dirty="0" smtClean="0"/>
              <a:t>Algemene ouderdom wet (AOW), werkloosheidswet (WW)</a:t>
            </a:r>
          </a:p>
          <a:p>
            <a:r>
              <a:rPr lang="nl-NL" sz="2500" dirty="0" smtClean="0"/>
              <a:t>Premie geheven naar draagkracht, meer inkomen meer betalen.</a:t>
            </a:r>
          </a:p>
          <a:p>
            <a:endParaRPr lang="nl-NL" sz="2500" dirty="0"/>
          </a:p>
        </p:txBody>
      </p:sp>
    </p:spTree>
    <p:extLst>
      <p:ext uri="{BB962C8B-B14F-4D97-AF65-F5344CB8AC3E}">
        <p14:creationId xmlns:p14="http://schemas.microsoft.com/office/powerpoint/2010/main" val="3985207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16568" y="-139700"/>
            <a:ext cx="8596668" cy="1460500"/>
          </a:xfrm>
        </p:spPr>
        <p:txBody>
          <a:bodyPr/>
          <a:lstStyle/>
          <a:p>
            <a:r>
              <a:rPr lang="nl-NL" dirty="0" smtClean="0"/>
              <a:t>Collectieve verzekeringen waarom?</a:t>
            </a:r>
            <a:endParaRPr lang="nl-NL" dirty="0"/>
          </a:p>
        </p:txBody>
      </p:sp>
      <p:sp>
        <p:nvSpPr>
          <p:cNvPr id="3" name="Tijdelijke aanduiding voor inhoud 2"/>
          <p:cNvSpPr>
            <a:spLocks noGrp="1"/>
          </p:cNvSpPr>
          <p:nvPr>
            <p:ph idx="1"/>
          </p:nvPr>
        </p:nvSpPr>
        <p:spPr>
          <a:xfrm>
            <a:off x="216568" y="254000"/>
            <a:ext cx="9757610" cy="6327274"/>
          </a:xfrm>
        </p:spPr>
        <p:txBody>
          <a:bodyPr>
            <a:noAutofit/>
          </a:bodyPr>
          <a:lstStyle/>
          <a:p>
            <a:r>
              <a:rPr lang="nl-NL" sz="2300" dirty="0" smtClean="0"/>
              <a:t>Waarom zullen er collectieve verzekeringen zijn ze onderscheiden 3 redenen:</a:t>
            </a:r>
          </a:p>
          <a:p>
            <a:r>
              <a:rPr lang="nl-NL" sz="2300" dirty="0" smtClean="0"/>
              <a:t>Solidariteit = sociaal vangnet, we zorgen voor elkaar als er iets fout gaat wat grote gevolgen heeft (in dit geval financiële gevolgen)</a:t>
            </a:r>
          </a:p>
          <a:p>
            <a:r>
              <a:rPr lang="nl-NL" sz="2300" dirty="0" smtClean="0"/>
              <a:t>Armoedebestrijding, volksgezondheid en veiligheid. = om ervoor te zorgen dat mensen niet te arm worden, wat weer kan leiden tot criminaliteit of gezondheidsproblemen. Dit willen we niet in Nederland.</a:t>
            </a:r>
          </a:p>
          <a:p>
            <a:r>
              <a:rPr lang="nl-NL" sz="2300" dirty="0" smtClean="0"/>
              <a:t>Lagere </a:t>
            </a:r>
            <a:r>
              <a:rPr lang="nl-NL" sz="2300" dirty="0" smtClean="0"/>
              <a:t>premie door grote deelname:</a:t>
            </a:r>
          </a:p>
          <a:p>
            <a:r>
              <a:rPr lang="nl-NL" sz="2300" dirty="0" smtClean="0"/>
              <a:t>Doordat iedereen verplicht is verzekerd, zijn er ook heel veel verzekerde die wel premie betalen maar het niet zelf nodig hebben (goede risico’s genoemd) dit zorgt ervoor dat de premie laag kan </a:t>
            </a:r>
            <a:r>
              <a:rPr lang="nl-NL" sz="2300" dirty="0" smtClean="0"/>
              <a:t>blijven.</a:t>
            </a:r>
          </a:p>
          <a:p>
            <a:r>
              <a:rPr lang="nl-NL" sz="2300" dirty="0" smtClean="0"/>
              <a:t>Wat ik denk dat een belangrijke reden is: het volk is dom!, mensen mogen geen risico nemen met hun gezondheid en de gezondheid van andere. De overheid voorkomt dit door sommige dingen verplicht te stellen.</a:t>
            </a:r>
          </a:p>
          <a:p>
            <a:endParaRPr lang="nl-NL" sz="2300" dirty="0" smtClean="0"/>
          </a:p>
          <a:p>
            <a:endParaRPr lang="nl-NL" sz="2300" dirty="0" smtClean="0"/>
          </a:p>
          <a:p>
            <a:endParaRPr lang="nl-NL" sz="2300" dirty="0"/>
          </a:p>
        </p:txBody>
      </p:sp>
    </p:spTree>
    <p:extLst>
      <p:ext uri="{BB962C8B-B14F-4D97-AF65-F5344CB8AC3E}">
        <p14:creationId xmlns:p14="http://schemas.microsoft.com/office/powerpoint/2010/main" val="3668147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Werknemers en volksverzekeringen.</a:t>
            </a:r>
            <a:endParaRPr lang="nl-NL" dirty="0"/>
          </a:p>
        </p:txBody>
      </p:sp>
      <p:sp>
        <p:nvSpPr>
          <p:cNvPr id="3" name="Tijdelijke aanduiding voor inhoud 2"/>
          <p:cNvSpPr>
            <a:spLocks noGrp="1"/>
          </p:cNvSpPr>
          <p:nvPr>
            <p:ph idx="1"/>
          </p:nvPr>
        </p:nvSpPr>
        <p:spPr>
          <a:xfrm>
            <a:off x="431800" y="1308101"/>
            <a:ext cx="8842202" cy="4733262"/>
          </a:xfrm>
        </p:spPr>
        <p:txBody>
          <a:bodyPr>
            <a:noAutofit/>
          </a:bodyPr>
          <a:lstStyle/>
          <a:p>
            <a:r>
              <a:rPr lang="nl-NL" sz="2500" dirty="0" smtClean="0"/>
              <a:t>Beide collectieve verzekeringen!!</a:t>
            </a:r>
          </a:p>
          <a:p>
            <a:r>
              <a:rPr lang="nl-NL" sz="2500" dirty="0" smtClean="0"/>
              <a:t>Werknemersverzekeringen: </a:t>
            </a:r>
          </a:p>
          <a:p>
            <a:r>
              <a:rPr lang="nl-NL" sz="2500" dirty="0" smtClean="0"/>
              <a:t>Werkloosheidswet (WW)</a:t>
            </a:r>
          </a:p>
          <a:p>
            <a:r>
              <a:rPr lang="nl-NL" sz="2500" dirty="0" smtClean="0"/>
              <a:t>Ziektewet (ZW)</a:t>
            </a:r>
          </a:p>
          <a:p>
            <a:r>
              <a:rPr lang="nl-NL" sz="2500" dirty="0" smtClean="0"/>
              <a:t>Wet werk en inkomen naar arbeidsvermogen (WIA)</a:t>
            </a:r>
          </a:p>
          <a:p>
            <a:r>
              <a:rPr lang="nl-NL" sz="2500" dirty="0" smtClean="0"/>
              <a:t>Volksverzekeringen:</a:t>
            </a:r>
          </a:p>
          <a:p>
            <a:r>
              <a:rPr lang="nl-NL" sz="2500" dirty="0" smtClean="0"/>
              <a:t>Algemene ouderdomswet (AOW)</a:t>
            </a:r>
          </a:p>
          <a:p>
            <a:r>
              <a:rPr lang="nl-NL" sz="2500" dirty="0" smtClean="0"/>
              <a:t>Algemene wet bijzondere ziektekosten (AWBZ)</a:t>
            </a:r>
          </a:p>
          <a:p>
            <a:r>
              <a:rPr lang="nl-NL" sz="2500" dirty="0" smtClean="0"/>
              <a:t>Algemene nabestaande wet (</a:t>
            </a:r>
            <a:r>
              <a:rPr lang="nl-NL" sz="2500" dirty="0" err="1" smtClean="0"/>
              <a:t>Anw</a:t>
            </a:r>
            <a:r>
              <a:rPr lang="nl-NL" sz="2500" dirty="0" smtClean="0"/>
              <a:t>)</a:t>
            </a:r>
          </a:p>
          <a:p>
            <a:r>
              <a:rPr lang="nl-NL" sz="2500" dirty="0" smtClean="0"/>
              <a:t>Algemene kinderbijslagwet (AKW)</a:t>
            </a:r>
            <a:endParaRPr lang="nl-NL" sz="2500" dirty="0"/>
          </a:p>
        </p:txBody>
      </p:sp>
    </p:spTree>
    <p:extLst>
      <p:ext uri="{BB962C8B-B14F-4D97-AF65-F5344CB8AC3E}">
        <p14:creationId xmlns:p14="http://schemas.microsoft.com/office/powerpoint/2010/main" val="1593566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2979" y="216568"/>
            <a:ext cx="9889957" cy="1713832"/>
          </a:xfrm>
        </p:spPr>
        <p:txBody>
          <a:bodyPr/>
          <a:lstStyle/>
          <a:p>
            <a:r>
              <a:rPr lang="nl-NL" dirty="0" smtClean="0"/>
              <a:t>Lees </a:t>
            </a:r>
            <a:r>
              <a:rPr lang="nl-NL" dirty="0" smtClean="0"/>
              <a:t>3.3C werknemersverzekeringen en volksverzekeringen en maak opgave 1 </a:t>
            </a:r>
            <a:r>
              <a:rPr lang="nl-NL" dirty="0" err="1" smtClean="0"/>
              <a:t>tm</a:t>
            </a:r>
            <a:r>
              <a:rPr lang="nl-NL" dirty="0" smtClean="0"/>
              <a:t> 4</a:t>
            </a:r>
            <a:endParaRPr lang="nl-NL" dirty="0"/>
          </a:p>
        </p:txBody>
      </p:sp>
      <p:sp>
        <p:nvSpPr>
          <p:cNvPr id="3" name="Tijdelijke aanduiding voor inhoud 2"/>
          <p:cNvSpPr>
            <a:spLocks noGrp="1"/>
          </p:cNvSpPr>
          <p:nvPr>
            <p:ph idx="1"/>
          </p:nvPr>
        </p:nvSpPr>
        <p:spPr>
          <a:xfrm>
            <a:off x="218933" y="1315340"/>
            <a:ext cx="7340958" cy="4829577"/>
          </a:xfrm>
        </p:spPr>
        <p:txBody>
          <a:bodyPr>
            <a:normAutofit/>
          </a:bodyPr>
          <a:lstStyle/>
          <a:p>
            <a:pPr marL="0" indent="0">
              <a:buNone/>
            </a:pPr>
            <a:r>
              <a:rPr lang="nl-NL" sz="2500" dirty="0" smtClean="0"/>
              <a:t>10 </a:t>
            </a:r>
            <a:r>
              <a:rPr lang="nl-NL" sz="2500" dirty="0" smtClean="0"/>
              <a:t>minuten de tijd.</a:t>
            </a:r>
          </a:p>
          <a:p>
            <a:pPr marL="0" indent="0">
              <a:buNone/>
            </a:pPr>
            <a:r>
              <a:rPr lang="nl-NL" sz="2500" dirty="0" smtClean="0"/>
              <a:t>Eerder klaar?</a:t>
            </a:r>
          </a:p>
          <a:p>
            <a:pPr marL="0" indent="0">
              <a:buNone/>
            </a:pPr>
            <a:r>
              <a:rPr lang="nl-NL" sz="2500" dirty="0" smtClean="0"/>
              <a:t>Goed werk!, </a:t>
            </a:r>
            <a:r>
              <a:rPr lang="nl-NL" sz="2500" dirty="0" smtClean="0"/>
              <a:t>je kan starten aan 3.3D</a:t>
            </a:r>
            <a:endParaRPr lang="nl-NL" sz="2500" dirty="0" smtClean="0"/>
          </a:p>
          <a:p>
            <a:pPr marL="0" indent="0">
              <a:buNone/>
            </a:pPr>
            <a:endParaRPr lang="nl-NL" sz="2500" dirty="0"/>
          </a:p>
          <a:p>
            <a:pPr marL="0" indent="0">
              <a:buNone/>
            </a:pPr>
            <a:endParaRPr lang="nl-NL" sz="2500" dirty="0" smtClean="0"/>
          </a:p>
        </p:txBody>
      </p:sp>
      <p:sp>
        <p:nvSpPr>
          <p:cNvPr id="4" name="Ovaal 3"/>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7559899" y="26273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7559899" y="262729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7559899" y="262729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7559899" y="262729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7559899" y="262729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7559899"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7559899" y="266020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7559898" y="264374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7559897" y="262729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7559895" y="266019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7559891" y="26601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50095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1384</TotalTime>
  <Words>1143</Words>
  <Application>Microsoft Office PowerPoint</Application>
  <PresentationFormat>Breedbeeld</PresentationFormat>
  <Paragraphs>135</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Trebuchet MS</vt:lpstr>
      <vt:lpstr>Wingdings 3</vt:lpstr>
      <vt:lpstr>Facet</vt:lpstr>
      <vt:lpstr>Welkom Havo/vwo 3.</vt:lpstr>
      <vt:lpstr>Agenda:</vt:lpstr>
      <vt:lpstr>PowerPoint-presentatie</vt:lpstr>
      <vt:lpstr>PowerPoint-presentatie</vt:lpstr>
      <vt:lpstr>Terugblik vorige les: aantal belangrijke begrippen/zaken.</vt:lpstr>
      <vt:lpstr>Particuliere en sociale verzekeringen.</vt:lpstr>
      <vt:lpstr>Collectieve verzekeringen waarom?</vt:lpstr>
      <vt:lpstr>Werknemers en volksverzekeringen.</vt:lpstr>
      <vt:lpstr>Lees 3.3C werknemersverzekeringen en volksverzekeringen en maak opgave 1 tm 4</vt:lpstr>
      <vt:lpstr>PowerPoint-presentatie</vt:lpstr>
      <vt:lpstr>PowerPoint-presentatie</vt:lpstr>
      <vt:lpstr>Manieren van financieren: </vt:lpstr>
      <vt:lpstr>Lees 3.3D omslagstelsel, kapitaaldekkingsstelsel en de vergrijzing en maak opgave 1 tm 3</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189</cp:revision>
  <dcterms:created xsi:type="dcterms:W3CDTF">2017-08-27T09:00:36Z</dcterms:created>
  <dcterms:modified xsi:type="dcterms:W3CDTF">2018-03-06T07:28:39Z</dcterms:modified>
</cp:coreProperties>
</file>